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88DB3AB-6E11-4593-936E-9575D95069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DB3AB-6E11-4593-936E-9575D95069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DB3AB-6E11-4593-936E-9575D95069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DB3AB-6E11-4593-936E-9575D95069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DB3AB-6E11-4593-936E-9575D95069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DB3AB-6E11-4593-936E-9575D95069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DB3AB-6E11-4593-936E-9575D95069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DB3AB-6E11-4593-936E-9575D95069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DB3AB-6E11-4593-936E-9575D95069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DB3AB-6E11-4593-936E-9575D95069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CB92872-E23B-45CA-838B-C7100300F01B}" type="datetimeFigureOut">
              <a:rPr lang="en-US" smtClean="0"/>
              <a:pPr/>
              <a:t>09/12/2020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88DB3AB-6E11-4593-936E-9575D950695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B92872-E23B-45CA-838B-C7100300F01B}" type="datetimeFigureOut">
              <a:rPr lang="en-US" smtClean="0"/>
              <a:pPr/>
              <a:t>09/12/2020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88DB3AB-6E11-4593-936E-9575D950695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3352800"/>
          </a:xfrm>
        </p:spPr>
        <p:txBody>
          <a:bodyPr>
            <a:noAutofit/>
          </a:bodyPr>
          <a:lstStyle/>
          <a:p>
            <a:pPr algn="ctr"/>
            <a:r>
              <a:rPr lang="en-US" sz="6000" b="1" dirty="0" smtClean="0">
                <a:solidFill>
                  <a:schemeClr val="tx1"/>
                </a:solidFill>
              </a:rPr>
              <a:t>Population and Emerging issues of Development</a:t>
            </a:r>
            <a:endParaRPr lang="en-US" sz="6000" b="1" dirty="0">
              <a:solidFill>
                <a:schemeClr val="tx1"/>
              </a:solidFill>
            </a:endParaRPr>
          </a:p>
        </p:txBody>
      </p:sp>
      <p:sp>
        <p:nvSpPr>
          <p:cNvPr id="3" name="Subtitle 2"/>
          <p:cNvSpPr>
            <a:spLocks noGrp="1"/>
          </p:cNvSpPr>
          <p:nvPr>
            <p:ph type="subTitle" idx="1"/>
          </p:nvPr>
        </p:nvSpPr>
        <p:spPr>
          <a:xfrm>
            <a:off x="533400" y="3657600"/>
            <a:ext cx="7854696" cy="1600200"/>
          </a:xfrm>
        </p:spPr>
        <p:txBody>
          <a:bodyPr>
            <a:normAutofit fontScale="92500" lnSpcReduction="20000"/>
          </a:bodyPr>
          <a:lstStyle/>
          <a:p>
            <a:endParaRPr lang="en-US" sz="5400" b="1" dirty="0" smtClean="0"/>
          </a:p>
          <a:p>
            <a:r>
              <a:rPr lang="en-US" sz="5400" b="1" dirty="0" smtClean="0"/>
              <a:t>UNIT  3</a:t>
            </a:r>
            <a:endParaRPr lang="en-US"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pPr algn="ctr"/>
            <a:r>
              <a:rPr lang="en-US" sz="4800" b="1" dirty="0" smtClean="0">
                <a:solidFill>
                  <a:schemeClr val="bg1"/>
                </a:solidFill>
              </a:rPr>
              <a:t>Causes of population explosion</a:t>
            </a:r>
            <a:endParaRPr lang="en-US" sz="4800" b="1" dirty="0">
              <a:solidFill>
                <a:schemeClr val="bg1"/>
              </a:solidFill>
            </a:endParaRPr>
          </a:p>
        </p:txBody>
      </p:sp>
      <p:sp>
        <p:nvSpPr>
          <p:cNvPr id="3" name="Content Placeholder 2"/>
          <p:cNvSpPr>
            <a:spLocks noGrp="1"/>
          </p:cNvSpPr>
          <p:nvPr>
            <p:ph idx="1"/>
          </p:nvPr>
        </p:nvSpPr>
        <p:spPr>
          <a:xfrm>
            <a:off x="609600" y="1905000"/>
            <a:ext cx="8001000" cy="4572000"/>
          </a:xfrm>
        </p:spPr>
        <p:txBody>
          <a:bodyPr>
            <a:normAutofit/>
          </a:bodyPr>
          <a:lstStyle/>
          <a:p>
            <a:pPr>
              <a:buClr>
                <a:srgbClr val="FFFF00"/>
              </a:buClr>
              <a:buFont typeface="Wingdings" pitchFamily="2" charset="2"/>
              <a:buChar char="v"/>
            </a:pPr>
            <a:r>
              <a:rPr lang="en-US" sz="2400" b="1" dirty="0" smtClean="0">
                <a:solidFill>
                  <a:srgbClr val="FFFF00"/>
                </a:solidFill>
              </a:rPr>
              <a:t>Higher birth rates and higher fertility rates</a:t>
            </a:r>
          </a:p>
          <a:p>
            <a:pPr>
              <a:buClr>
                <a:srgbClr val="FFFF00"/>
              </a:buClr>
              <a:buFont typeface="Wingdings" pitchFamily="2" charset="2"/>
              <a:buChar char="v"/>
            </a:pPr>
            <a:endParaRPr lang="en-US" sz="2400" b="1" dirty="0" smtClean="0">
              <a:solidFill>
                <a:srgbClr val="FFFF00"/>
              </a:solidFill>
            </a:endParaRPr>
          </a:p>
          <a:p>
            <a:pPr>
              <a:buClr>
                <a:srgbClr val="FFFF00"/>
              </a:buClr>
              <a:buFont typeface="Wingdings" pitchFamily="2" charset="2"/>
              <a:buChar char="v"/>
            </a:pPr>
            <a:r>
              <a:rPr lang="en-US" sz="2400" b="1" dirty="0" smtClean="0">
                <a:solidFill>
                  <a:srgbClr val="FFFF00"/>
                </a:solidFill>
              </a:rPr>
              <a:t>Early marriages and universal marriage system</a:t>
            </a:r>
          </a:p>
          <a:p>
            <a:pPr>
              <a:buClr>
                <a:srgbClr val="FFFF00"/>
              </a:buClr>
              <a:buFont typeface="Wingdings" pitchFamily="2" charset="2"/>
              <a:buChar char="v"/>
            </a:pPr>
            <a:endParaRPr lang="en-US" sz="2400" b="1" dirty="0" smtClean="0">
              <a:solidFill>
                <a:srgbClr val="FFFF00"/>
              </a:solidFill>
            </a:endParaRPr>
          </a:p>
          <a:p>
            <a:pPr>
              <a:buClr>
                <a:srgbClr val="FFFF00"/>
              </a:buClr>
              <a:buFont typeface="Wingdings" pitchFamily="2" charset="2"/>
              <a:buChar char="v"/>
            </a:pPr>
            <a:r>
              <a:rPr lang="en-US" sz="2400" b="1" dirty="0" smtClean="0">
                <a:solidFill>
                  <a:srgbClr val="FFFF00"/>
                </a:solidFill>
              </a:rPr>
              <a:t>Poverty and illiteracy</a:t>
            </a:r>
          </a:p>
          <a:p>
            <a:pPr>
              <a:buClr>
                <a:srgbClr val="FFFF00"/>
              </a:buClr>
              <a:buFont typeface="Wingdings" pitchFamily="2" charset="2"/>
              <a:buChar char="v"/>
            </a:pPr>
            <a:endParaRPr lang="en-US" sz="2400" b="1" dirty="0" smtClean="0">
              <a:solidFill>
                <a:srgbClr val="FFFF00"/>
              </a:solidFill>
            </a:endParaRPr>
          </a:p>
          <a:p>
            <a:pPr>
              <a:buClr>
                <a:srgbClr val="FFFF00"/>
              </a:buClr>
              <a:buFont typeface="Wingdings" pitchFamily="2" charset="2"/>
              <a:buChar char="v"/>
            </a:pPr>
            <a:r>
              <a:rPr lang="en-US" sz="2400" b="1" dirty="0" smtClean="0">
                <a:solidFill>
                  <a:srgbClr val="FFFF00"/>
                </a:solidFill>
              </a:rPr>
              <a:t>Age old cultural norm</a:t>
            </a:r>
          </a:p>
          <a:p>
            <a:pPr>
              <a:buClr>
                <a:srgbClr val="FFFF00"/>
              </a:buClr>
              <a:buFont typeface="Wingdings" pitchFamily="2" charset="2"/>
              <a:buChar char="v"/>
            </a:pPr>
            <a:endParaRPr lang="en-US" sz="1800" b="1" dirty="0" smtClean="0">
              <a:solidFill>
                <a:srgbClr val="FFFF00"/>
              </a:solidFill>
            </a:endParaRPr>
          </a:p>
          <a:p>
            <a:pPr>
              <a:buClr>
                <a:srgbClr val="FFFF00"/>
              </a:buClr>
              <a:buFont typeface="Wingdings" pitchFamily="2" charset="2"/>
              <a:buChar char="v"/>
            </a:pPr>
            <a:endParaRPr lang="en-US" sz="1800" b="1"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sz="5400" b="1" dirty="0" smtClean="0">
                <a:solidFill>
                  <a:schemeClr val="bg1"/>
                </a:solidFill>
              </a:rPr>
              <a:t>Effects of population explosion</a:t>
            </a:r>
            <a:endParaRPr lang="en-US" dirty="0"/>
          </a:p>
        </p:txBody>
      </p:sp>
      <p:sp>
        <p:nvSpPr>
          <p:cNvPr id="3" name="Content Placeholder 2"/>
          <p:cNvSpPr>
            <a:spLocks noGrp="1"/>
          </p:cNvSpPr>
          <p:nvPr>
            <p:ph idx="1"/>
          </p:nvPr>
        </p:nvSpPr>
        <p:spPr>
          <a:xfrm>
            <a:off x="762000" y="1935480"/>
            <a:ext cx="7620000" cy="4389120"/>
          </a:xfrm>
        </p:spPr>
        <p:txBody>
          <a:bodyPr>
            <a:normAutofit/>
          </a:bodyPr>
          <a:lstStyle/>
          <a:p>
            <a:pPr>
              <a:buClr>
                <a:srgbClr val="FFFF00"/>
              </a:buClr>
              <a:buFont typeface="Wingdings" pitchFamily="2" charset="2"/>
              <a:buChar char="Ø"/>
            </a:pPr>
            <a:r>
              <a:rPr lang="en-US" sz="2000" b="1" dirty="0" smtClean="0">
                <a:solidFill>
                  <a:srgbClr val="FFFF00"/>
                </a:solidFill>
              </a:rPr>
              <a:t>Unemployment</a:t>
            </a:r>
          </a:p>
          <a:p>
            <a:pPr>
              <a:buClr>
                <a:srgbClr val="FFFF00"/>
              </a:buClr>
              <a:buFont typeface="Wingdings" pitchFamily="2" charset="2"/>
              <a:buChar char="Ø"/>
            </a:pPr>
            <a:r>
              <a:rPr lang="en-US" sz="2000" b="1" dirty="0" smtClean="0">
                <a:solidFill>
                  <a:srgbClr val="FFFF00"/>
                </a:solidFill>
              </a:rPr>
              <a:t>Poor standard of living and </a:t>
            </a:r>
            <a:r>
              <a:rPr lang="en-US" sz="2000" b="1" dirty="0" err="1" smtClean="0">
                <a:solidFill>
                  <a:srgbClr val="FFFF00"/>
                </a:solidFill>
              </a:rPr>
              <a:t>malnutrution</a:t>
            </a:r>
            <a:endParaRPr lang="en-US" sz="2000" b="1" dirty="0" smtClean="0">
              <a:solidFill>
                <a:srgbClr val="FFFF00"/>
              </a:solidFill>
            </a:endParaRPr>
          </a:p>
          <a:p>
            <a:pPr>
              <a:buClr>
                <a:srgbClr val="FFFF00"/>
              </a:buClr>
              <a:buFont typeface="Wingdings" pitchFamily="2" charset="2"/>
              <a:buChar char="Ø"/>
            </a:pPr>
            <a:r>
              <a:rPr lang="en-US" sz="2000" b="1" dirty="0" smtClean="0">
                <a:solidFill>
                  <a:srgbClr val="FFFF00"/>
                </a:solidFill>
              </a:rPr>
              <a:t>Poverty</a:t>
            </a:r>
          </a:p>
          <a:p>
            <a:pPr>
              <a:buClr>
                <a:srgbClr val="FFFF00"/>
              </a:buClr>
              <a:buFont typeface="Wingdings" pitchFamily="2" charset="2"/>
              <a:buChar char="Ø"/>
            </a:pPr>
            <a:r>
              <a:rPr lang="en-US" sz="2000" b="1" dirty="0" smtClean="0">
                <a:solidFill>
                  <a:srgbClr val="FFFF00"/>
                </a:solidFill>
              </a:rPr>
              <a:t>Agricultural resources</a:t>
            </a:r>
          </a:p>
          <a:p>
            <a:pPr>
              <a:buClr>
                <a:srgbClr val="FFFF00"/>
              </a:buClr>
              <a:buFont typeface="Wingdings" pitchFamily="2" charset="2"/>
              <a:buChar char="Ø"/>
            </a:pPr>
            <a:r>
              <a:rPr lang="en-US" sz="2000" b="1" dirty="0" smtClean="0">
                <a:solidFill>
                  <a:srgbClr val="FFFF00"/>
                </a:solidFill>
              </a:rPr>
              <a:t>Slow growth of industrial sector</a:t>
            </a:r>
          </a:p>
          <a:p>
            <a:pPr>
              <a:buClr>
                <a:srgbClr val="FFFF00"/>
              </a:buClr>
              <a:buFont typeface="Wingdings" pitchFamily="2" charset="2"/>
              <a:buChar char="Ø"/>
            </a:pPr>
            <a:r>
              <a:rPr lang="en-US" sz="2000" b="1" dirty="0" smtClean="0">
                <a:solidFill>
                  <a:srgbClr val="FFFF00"/>
                </a:solidFill>
              </a:rPr>
              <a:t>Orthodoxy</a:t>
            </a:r>
          </a:p>
          <a:p>
            <a:pPr>
              <a:buClr>
                <a:srgbClr val="FFFF00"/>
              </a:buClr>
              <a:buFont typeface="Wingdings" pitchFamily="2" charset="2"/>
              <a:buChar char="Ø"/>
            </a:pPr>
            <a:r>
              <a:rPr lang="en-US" sz="2000" b="1" dirty="0" smtClean="0">
                <a:solidFill>
                  <a:srgbClr val="FFFF00"/>
                </a:solidFill>
              </a:rPr>
              <a:t>Political problems</a:t>
            </a:r>
          </a:p>
          <a:p>
            <a:pPr>
              <a:buClr>
                <a:srgbClr val="FFFF00"/>
              </a:buClr>
              <a:buFont typeface="Wingdings" pitchFamily="2" charset="2"/>
              <a:buChar char="Ø"/>
            </a:pPr>
            <a:r>
              <a:rPr lang="en-US" sz="2000" b="1" dirty="0" smtClean="0">
                <a:solidFill>
                  <a:srgbClr val="FFFF00"/>
                </a:solidFill>
              </a:rPr>
              <a:t>Environmental degradation</a:t>
            </a:r>
          </a:p>
          <a:p>
            <a:pPr>
              <a:buClr>
                <a:srgbClr val="FFFF00"/>
              </a:buClr>
              <a:buFont typeface="Wingdings" pitchFamily="2" charset="2"/>
              <a:buChar char="Ø"/>
            </a:pPr>
            <a:r>
              <a:rPr lang="en-US" sz="2000" b="1" dirty="0" smtClean="0">
                <a:solidFill>
                  <a:srgbClr val="FFFF00"/>
                </a:solidFill>
              </a:rPr>
              <a:t>Tensions</a:t>
            </a:r>
          </a:p>
          <a:p>
            <a:endParaRPr lang="en-US" sz="2000" b="1"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pPr algn="ctr"/>
            <a:r>
              <a:rPr lang="en-US" sz="4000" b="1" dirty="0" smtClean="0">
                <a:solidFill>
                  <a:schemeClr val="bg1"/>
                </a:solidFill>
              </a:rPr>
              <a:t>Measures taken to control population growth</a:t>
            </a:r>
            <a:endParaRPr lang="en-US" sz="4000" dirty="0"/>
          </a:p>
        </p:txBody>
      </p:sp>
      <p:sp>
        <p:nvSpPr>
          <p:cNvPr id="3" name="Content Placeholder 2"/>
          <p:cNvSpPr>
            <a:spLocks noGrp="1"/>
          </p:cNvSpPr>
          <p:nvPr>
            <p:ph idx="1"/>
          </p:nvPr>
        </p:nvSpPr>
        <p:spPr>
          <a:xfrm>
            <a:off x="762000" y="1447800"/>
            <a:ext cx="7924800" cy="5029200"/>
          </a:xfrm>
        </p:spPr>
        <p:txBody>
          <a:bodyPr>
            <a:normAutofit lnSpcReduction="10000"/>
          </a:bodyPr>
          <a:lstStyle/>
          <a:p>
            <a:pPr>
              <a:buFont typeface="Wingdings" pitchFamily="2" charset="2"/>
              <a:buChar char="q"/>
            </a:pPr>
            <a:r>
              <a:rPr lang="en-US" sz="2000" b="1" dirty="0" smtClean="0">
                <a:solidFill>
                  <a:srgbClr val="FFFF00"/>
                </a:solidFill>
              </a:rPr>
              <a:t>Approaches to population policies of India</a:t>
            </a:r>
          </a:p>
          <a:p>
            <a:pPr>
              <a:buNone/>
            </a:pPr>
            <a:r>
              <a:rPr lang="en-US" sz="2000" dirty="0" smtClean="0">
                <a:solidFill>
                  <a:srgbClr val="FFFF00"/>
                </a:solidFill>
              </a:rPr>
              <a:t>Family planning </a:t>
            </a:r>
            <a:r>
              <a:rPr lang="en-US" sz="2000" dirty="0" err="1" smtClean="0">
                <a:solidFill>
                  <a:srgbClr val="FFFF00"/>
                </a:solidFill>
              </a:rPr>
              <a:t>programme</a:t>
            </a:r>
            <a:r>
              <a:rPr lang="en-US" sz="2000" dirty="0" smtClean="0">
                <a:solidFill>
                  <a:srgbClr val="FFFF00"/>
                </a:solidFill>
              </a:rPr>
              <a:t> 1952</a:t>
            </a:r>
          </a:p>
          <a:p>
            <a:pPr>
              <a:buFont typeface="Wingdings" pitchFamily="2" charset="2"/>
              <a:buChar char="Ø"/>
            </a:pPr>
            <a:endParaRPr lang="en-US" sz="2000" dirty="0" smtClean="0">
              <a:solidFill>
                <a:srgbClr val="FFFF00"/>
              </a:solidFill>
            </a:endParaRPr>
          </a:p>
          <a:p>
            <a:pPr>
              <a:buFont typeface="Wingdings" pitchFamily="2" charset="2"/>
              <a:buChar char="Ø"/>
            </a:pPr>
            <a:r>
              <a:rPr lang="en-US" sz="2000" b="1" dirty="0" smtClean="0">
                <a:solidFill>
                  <a:srgbClr val="FFFF00"/>
                </a:solidFill>
              </a:rPr>
              <a:t>The clinical approach</a:t>
            </a:r>
          </a:p>
          <a:p>
            <a:pPr>
              <a:buNone/>
            </a:pPr>
            <a:r>
              <a:rPr lang="en-US" sz="2000" dirty="0" smtClean="0">
                <a:solidFill>
                  <a:srgbClr val="FFFF00"/>
                </a:solidFill>
              </a:rPr>
              <a:t>Nationwide family planning </a:t>
            </a:r>
            <a:r>
              <a:rPr lang="en-US" sz="2000" dirty="0" err="1" smtClean="0">
                <a:solidFill>
                  <a:srgbClr val="FFFF00"/>
                </a:solidFill>
              </a:rPr>
              <a:t>programme</a:t>
            </a:r>
            <a:endParaRPr lang="en-US" sz="2000" dirty="0" smtClean="0">
              <a:solidFill>
                <a:srgbClr val="FFFF00"/>
              </a:solidFill>
            </a:endParaRPr>
          </a:p>
          <a:p>
            <a:pPr>
              <a:buFont typeface="Wingdings" pitchFamily="2" charset="2"/>
              <a:buChar char="Ø"/>
            </a:pPr>
            <a:endParaRPr lang="en-US" sz="2000" dirty="0" smtClean="0">
              <a:solidFill>
                <a:srgbClr val="FFFF00"/>
              </a:solidFill>
            </a:endParaRPr>
          </a:p>
          <a:p>
            <a:pPr>
              <a:buFont typeface="Wingdings" pitchFamily="2" charset="2"/>
              <a:buChar char="Ø"/>
            </a:pPr>
            <a:r>
              <a:rPr lang="en-US" sz="2000" b="1" dirty="0" smtClean="0">
                <a:solidFill>
                  <a:srgbClr val="FFFF00"/>
                </a:solidFill>
              </a:rPr>
              <a:t>The extension approach</a:t>
            </a:r>
          </a:p>
          <a:p>
            <a:pPr>
              <a:buNone/>
            </a:pPr>
            <a:r>
              <a:rPr lang="en-US" sz="2000" dirty="0" smtClean="0">
                <a:solidFill>
                  <a:srgbClr val="FFFF00"/>
                </a:solidFill>
              </a:rPr>
              <a:t>Changes in behavior and attitude of people.</a:t>
            </a:r>
          </a:p>
          <a:p>
            <a:pPr>
              <a:buFont typeface="Wingdings" pitchFamily="2" charset="2"/>
              <a:buChar char="Ø"/>
            </a:pPr>
            <a:endParaRPr lang="en-US" sz="2000" dirty="0" smtClean="0">
              <a:solidFill>
                <a:srgbClr val="FFFF00"/>
              </a:solidFill>
            </a:endParaRPr>
          </a:p>
          <a:p>
            <a:pPr>
              <a:buFont typeface="Wingdings" pitchFamily="2" charset="2"/>
              <a:buChar char="Ø"/>
            </a:pPr>
            <a:r>
              <a:rPr lang="en-US" sz="2000" b="1" dirty="0" smtClean="0">
                <a:solidFill>
                  <a:srgbClr val="FFFF00"/>
                </a:solidFill>
              </a:rPr>
              <a:t>The integrated approach</a:t>
            </a:r>
          </a:p>
          <a:p>
            <a:pPr>
              <a:buNone/>
            </a:pPr>
            <a:r>
              <a:rPr lang="en-US" sz="2000" dirty="0" smtClean="0">
                <a:solidFill>
                  <a:srgbClr val="FFFF00"/>
                </a:solidFill>
              </a:rPr>
              <a:t>Maternal and child health services</a:t>
            </a:r>
          </a:p>
          <a:p>
            <a:pPr>
              <a:buNone/>
            </a:pPr>
            <a:endParaRPr lang="en-US" sz="2000" b="1" dirty="0" smtClean="0">
              <a:solidFill>
                <a:srgbClr val="FFFF00"/>
              </a:solidFill>
            </a:endParaRPr>
          </a:p>
          <a:p>
            <a:pPr>
              <a:buFont typeface="Wingdings" pitchFamily="2" charset="2"/>
              <a:buChar char="Ø"/>
            </a:pPr>
            <a:r>
              <a:rPr lang="en-US" sz="2000" b="1" dirty="0" smtClean="0">
                <a:solidFill>
                  <a:srgbClr val="FFFF00"/>
                </a:solidFill>
              </a:rPr>
              <a:t>The camp approach</a:t>
            </a:r>
          </a:p>
          <a:p>
            <a:pPr>
              <a:buNone/>
            </a:pPr>
            <a:r>
              <a:rPr lang="en-US" sz="2000" dirty="0" smtClean="0">
                <a:solidFill>
                  <a:srgbClr val="FFFF00"/>
                </a:solidFill>
              </a:rPr>
              <a:t>Family camps for sterilizations.</a:t>
            </a:r>
          </a:p>
          <a:p>
            <a:pPr>
              <a:buNone/>
            </a:pPr>
            <a:endParaRPr lang="en-US" sz="2000" b="1"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Autofit/>
          </a:bodyPr>
          <a:lstStyle/>
          <a:p>
            <a:r>
              <a:rPr lang="en-US" sz="4000" b="1" dirty="0" smtClean="0">
                <a:solidFill>
                  <a:schemeClr val="bg1"/>
                </a:solidFill>
              </a:rPr>
              <a:t>  Human population and Environment</a:t>
            </a:r>
            <a:endParaRPr lang="en-US" sz="4000" dirty="0"/>
          </a:p>
        </p:txBody>
      </p:sp>
      <p:sp>
        <p:nvSpPr>
          <p:cNvPr id="3" name="Content Placeholder 2"/>
          <p:cNvSpPr>
            <a:spLocks noGrp="1"/>
          </p:cNvSpPr>
          <p:nvPr>
            <p:ph idx="1"/>
          </p:nvPr>
        </p:nvSpPr>
        <p:spPr>
          <a:xfrm>
            <a:off x="685800" y="1600200"/>
            <a:ext cx="8001000" cy="4724400"/>
          </a:xfrm>
        </p:spPr>
        <p:txBody>
          <a:bodyPr>
            <a:normAutofit/>
          </a:bodyPr>
          <a:lstStyle/>
          <a:p>
            <a:pPr>
              <a:buClr>
                <a:schemeClr val="bg1"/>
              </a:buClr>
              <a:buFont typeface="Wingdings" pitchFamily="2" charset="2"/>
              <a:buChar char="v"/>
            </a:pPr>
            <a:r>
              <a:rPr lang="en-US" sz="2400" b="1" dirty="0" smtClean="0">
                <a:solidFill>
                  <a:srgbClr val="FFFF00"/>
                </a:solidFill>
              </a:rPr>
              <a:t>Impact on landforms</a:t>
            </a:r>
          </a:p>
          <a:p>
            <a:pPr>
              <a:buClr>
                <a:schemeClr val="bg1"/>
              </a:buClr>
              <a:buFont typeface="Wingdings" pitchFamily="2" charset="2"/>
              <a:buChar char="v"/>
            </a:pPr>
            <a:r>
              <a:rPr lang="en-US" sz="2400" b="1" dirty="0" smtClean="0">
                <a:solidFill>
                  <a:srgbClr val="FFFF00"/>
                </a:solidFill>
              </a:rPr>
              <a:t>Dustbowl</a:t>
            </a:r>
          </a:p>
          <a:p>
            <a:pPr>
              <a:buClr>
                <a:schemeClr val="bg1"/>
              </a:buClr>
              <a:buFont typeface="Wingdings" pitchFamily="2" charset="2"/>
              <a:buChar char="v"/>
            </a:pPr>
            <a:r>
              <a:rPr lang="en-US" sz="2400" b="1" dirty="0" smtClean="0">
                <a:solidFill>
                  <a:srgbClr val="FFFF00"/>
                </a:solidFill>
              </a:rPr>
              <a:t>Modification of atmosphere</a:t>
            </a:r>
          </a:p>
          <a:p>
            <a:pPr>
              <a:buClr>
                <a:schemeClr val="bg1"/>
              </a:buClr>
              <a:buFont typeface="Wingdings" pitchFamily="2" charset="2"/>
              <a:buChar char="v"/>
            </a:pPr>
            <a:r>
              <a:rPr lang="en-US" sz="2400" b="1" dirty="0" smtClean="0">
                <a:solidFill>
                  <a:srgbClr val="FFFF00"/>
                </a:solidFill>
              </a:rPr>
              <a:t>Pollutants in the atmosphere</a:t>
            </a:r>
          </a:p>
          <a:p>
            <a:pPr>
              <a:buClr>
                <a:schemeClr val="bg1"/>
              </a:buClr>
              <a:buFont typeface="Wingdings" pitchFamily="2" charset="2"/>
              <a:buChar char="v"/>
            </a:pPr>
            <a:r>
              <a:rPr lang="en-US" sz="2400" b="1" dirty="0" smtClean="0">
                <a:solidFill>
                  <a:srgbClr val="FFFF00"/>
                </a:solidFill>
              </a:rPr>
              <a:t>Changes in atmospheric gas levels</a:t>
            </a:r>
          </a:p>
          <a:p>
            <a:pPr>
              <a:buClr>
                <a:schemeClr val="bg1"/>
              </a:buClr>
              <a:buFont typeface="Wingdings" pitchFamily="2" charset="2"/>
              <a:buChar char="v"/>
            </a:pPr>
            <a:r>
              <a:rPr lang="en-US" sz="2400" b="1" dirty="0" smtClean="0">
                <a:solidFill>
                  <a:srgbClr val="FFFF00"/>
                </a:solidFill>
              </a:rPr>
              <a:t>Modification of  Ecosystem</a:t>
            </a:r>
          </a:p>
          <a:p>
            <a:pPr>
              <a:buClr>
                <a:schemeClr val="bg1"/>
              </a:buClr>
              <a:buFont typeface="Wingdings" pitchFamily="2" charset="2"/>
              <a:buChar char="v"/>
            </a:pPr>
            <a:r>
              <a:rPr lang="en-US" sz="2400" b="1" dirty="0" err="1" smtClean="0">
                <a:solidFill>
                  <a:srgbClr val="FFFF00"/>
                </a:solidFill>
              </a:rPr>
              <a:t>Eutrophication</a:t>
            </a:r>
            <a:endParaRPr lang="en-US" sz="2400" b="1" dirty="0" smtClean="0">
              <a:solidFill>
                <a:srgbClr val="FFFF00"/>
              </a:solidFill>
            </a:endParaRPr>
          </a:p>
          <a:p>
            <a:pPr>
              <a:buClr>
                <a:schemeClr val="bg1"/>
              </a:buClr>
              <a:buFont typeface="Wingdings" pitchFamily="2" charset="2"/>
              <a:buChar char="v"/>
            </a:pPr>
            <a:r>
              <a:rPr lang="en-US" sz="2400" b="1" dirty="0" smtClean="0">
                <a:solidFill>
                  <a:srgbClr val="FFFF00"/>
                </a:solidFill>
              </a:rPr>
              <a:t>Effect on individual species</a:t>
            </a:r>
          </a:p>
          <a:p>
            <a:endParaRPr lang="en-US" sz="2400"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990600"/>
          </a:xfrm>
        </p:spPr>
        <p:txBody>
          <a:bodyPr>
            <a:normAutofit fontScale="90000"/>
          </a:bodyPr>
          <a:lstStyle/>
          <a:p>
            <a:r>
              <a:rPr lang="en-US" sz="5400" b="1" dirty="0" smtClean="0">
                <a:solidFill>
                  <a:schemeClr val="bg1"/>
                </a:solidFill>
              </a:rPr>
              <a:t>Environment and Human Health</a:t>
            </a:r>
            <a:endParaRPr lang="en-US" dirty="0"/>
          </a:p>
        </p:txBody>
      </p:sp>
      <p:sp>
        <p:nvSpPr>
          <p:cNvPr id="3" name="Content Placeholder 2"/>
          <p:cNvSpPr>
            <a:spLocks noGrp="1"/>
          </p:cNvSpPr>
          <p:nvPr>
            <p:ph idx="1"/>
          </p:nvPr>
        </p:nvSpPr>
        <p:spPr>
          <a:xfrm>
            <a:off x="457200" y="1981200"/>
            <a:ext cx="8229600" cy="4343400"/>
          </a:xfrm>
        </p:spPr>
        <p:txBody>
          <a:bodyPr>
            <a:normAutofit/>
          </a:bodyPr>
          <a:lstStyle/>
          <a:p>
            <a:pPr>
              <a:buClr>
                <a:schemeClr val="bg1"/>
              </a:buClr>
              <a:buFont typeface="Wingdings" pitchFamily="2" charset="2"/>
              <a:buChar char="v"/>
            </a:pPr>
            <a:r>
              <a:rPr lang="en-US" sz="2800" b="1" dirty="0" smtClean="0">
                <a:solidFill>
                  <a:srgbClr val="FFFF00"/>
                </a:solidFill>
              </a:rPr>
              <a:t>Physical hazards and health</a:t>
            </a:r>
          </a:p>
          <a:p>
            <a:pPr>
              <a:buClr>
                <a:schemeClr val="bg1"/>
              </a:buClr>
              <a:buFont typeface="Wingdings" pitchFamily="2" charset="2"/>
              <a:buChar char="v"/>
            </a:pPr>
            <a:endParaRPr lang="en-US" sz="2800" b="1" dirty="0" smtClean="0">
              <a:solidFill>
                <a:srgbClr val="FFFF00"/>
              </a:solidFill>
            </a:endParaRPr>
          </a:p>
          <a:p>
            <a:pPr>
              <a:buClr>
                <a:schemeClr val="bg1"/>
              </a:buClr>
              <a:buFont typeface="Wingdings" pitchFamily="2" charset="2"/>
              <a:buChar char="v"/>
            </a:pPr>
            <a:r>
              <a:rPr lang="en-US" sz="2800" b="1" dirty="0" smtClean="0">
                <a:solidFill>
                  <a:srgbClr val="FFFF00"/>
                </a:solidFill>
              </a:rPr>
              <a:t>Chemical hazards and health</a:t>
            </a:r>
          </a:p>
          <a:p>
            <a:pPr>
              <a:buClr>
                <a:schemeClr val="bg1"/>
              </a:buClr>
              <a:buFont typeface="Wingdings" pitchFamily="2" charset="2"/>
              <a:buChar char="v"/>
            </a:pPr>
            <a:endParaRPr lang="en-US" sz="2800" b="1" dirty="0" smtClean="0">
              <a:solidFill>
                <a:srgbClr val="FFFF00"/>
              </a:solidFill>
            </a:endParaRPr>
          </a:p>
          <a:p>
            <a:pPr>
              <a:buClr>
                <a:schemeClr val="bg1"/>
              </a:buClr>
              <a:buFont typeface="Wingdings" pitchFamily="2" charset="2"/>
              <a:buChar char="v"/>
            </a:pPr>
            <a:r>
              <a:rPr lang="en-US" sz="2800" b="1" dirty="0" smtClean="0">
                <a:solidFill>
                  <a:srgbClr val="FFFF00"/>
                </a:solidFill>
              </a:rPr>
              <a:t>Biological hazards and health</a:t>
            </a:r>
            <a:endParaRPr lang="en-US" sz="2800" b="1"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a:r>
              <a:rPr lang="en-US" sz="4800" b="1" dirty="0" smtClean="0">
                <a:solidFill>
                  <a:schemeClr val="bg1"/>
                </a:solidFill>
              </a:rPr>
              <a:t>Human Development Index</a:t>
            </a:r>
            <a:endParaRPr lang="en-US" sz="4800" dirty="0"/>
          </a:p>
        </p:txBody>
      </p:sp>
      <p:sp>
        <p:nvSpPr>
          <p:cNvPr id="3" name="Content Placeholder 2"/>
          <p:cNvSpPr>
            <a:spLocks noGrp="1"/>
          </p:cNvSpPr>
          <p:nvPr>
            <p:ph idx="1"/>
          </p:nvPr>
        </p:nvSpPr>
        <p:spPr>
          <a:xfrm>
            <a:off x="457200" y="1219200"/>
            <a:ext cx="8229600" cy="5257800"/>
          </a:xfrm>
        </p:spPr>
        <p:txBody>
          <a:bodyPr>
            <a:normAutofit/>
          </a:bodyPr>
          <a:lstStyle/>
          <a:p>
            <a:pPr algn="just">
              <a:buClr>
                <a:schemeClr val="bg1"/>
              </a:buClr>
              <a:buFont typeface="Wingdings" pitchFamily="2" charset="2"/>
              <a:buChar char="q"/>
            </a:pPr>
            <a:r>
              <a:rPr lang="en-US" sz="2000" dirty="0" smtClean="0">
                <a:solidFill>
                  <a:srgbClr val="FFFF00"/>
                </a:solidFill>
              </a:rPr>
              <a:t>HDI report introduced a new way of measuring development by combining indicators of life expectancy, educational attainment and income into a composite human development index.</a:t>
            </a:r>
          </a:p>
          <a:p>
            <a:pPr algn="just">
              <a:buClr>
                <a:schemeClr val="bg1"/>
              </a:buClr>
              <a:buFont typeface="Wingdings" pitchFamily="2" charset="2"/>
              <a:buChar char="q"/>
            </a:pPr>
            <a:endParaRPr lang="en-US" sz="2000" dirty="0" smtClean="0">
              <a:solidFill>
                <a:srgbClr val="FFFF00"/>
              </a:solidFill>
            </a:endParaRPr>
          </a:p>
          <a:p>
            <a:pPr algn="just">
              <a:buClr>
                <a:schemeClr val="bg1"/>
              </a:buClr>
              <a:buFont typeface="Wingdings" pitchFamily="2" charset="2"/>
              <a:buChar char="q"/>
            </a:pPr>
            <a:r>
              <a:rPr lang="en-US" sz="2000" dirty="0" smtClean="0">
                <a:solidFill>
                  <a:srgbClr val="FFFF00"/>
                </a:solidFill>
              </a:rPr>
              <a:t>It is means to higher productivity. Government must invest in health, education and in other related sectors.</a:t>
            </a:r>
          </a:p>
          <a:p>
            <a:pPr algn="just">
              <a:buClr>
                <a:schemeClr val="bg1"/>
              </a:buClr>
              <a:buFont typeface="Wingdings" pitchFamily="2" charset="2"/>
              <a:buChar char="q"/>
            </a:pPr>
            <a:endParaRPr lang="en-US" sz="2000" dirty="0" smtClean="0">
              <a:solidFill>
                <a:srgbClr val="FFFF00"/>
              </a:solidFill>
            </a:endParaRPr>
          </a:p>
          <a:p>
            <a:pPr algn="just">
              <a:buClr>
                <a:schemeClr val="bg1"/>
              </a:buClr>
              <a:buFont typeface="Wingdings" pitchFamily="2" charset="2"/>
              <a:buChar char="q"/>
            </a:pPr>
            <a:r>
              <a:rPr lang="en-US" sz="2000" dirty="0" smtClean="0">
                <a:solidFill>
                  <a:srgbClr val="FFFF00"/>
                </a:solidFill>
              </a:rPr>
              <a:t>It reduces poverty and increases greater social stability.</a:t>
            </a:r>
          </a:p>
          <a:p>
            <a:pPr algn="just">
              <a:buClr>
                <a:schemeClr val="bg1"/>
              </a:buClr>
              <a:buFont typeface="Wingdings" pitchFamily="2" charset="2"/>
              <a:buChar char="q"/>
            </a:pPr>
            <a:endParaRPr lang="en-US" sz="2000" dirty="0" smtClean="0">
              <a:solidFill>
                <a:srgbClr val="FFFF00"/>
              </a:solidFill>
            </a:endParaRPr>
          </a:p>
          <a:p>
            <a:pPr algn="just">
              <a:buClr>
                <a:schemeClr val="bg1"/>
              </a:buClr>
              <a:buFont typeface="Wingdings" pitchFamily="2" charset="2"/>
              <a:buChar char="q"/>
            </a:pPr>
            <a:r>
              <a:rPr lang="en-US" sz="2000" dirty="0" smtClean="0">
                <a:solidFill>
                  <a:srgbClr val="FFFF00"/>
                </a:solidFill>
              </a:rPr>
              <a:t>It lowers the family size by reducing reproduction.</a:t>
            </a:r>
          </a:p>
          <a:p>
            <a:pPr algn="just">
              <a:buClr>
                <a:schemeClr val="bg1"/>
              </a:buClr>
              <a:buFont typeface="Wingdings" pitchFamily="2" charset="2"/>
              <a:buChar char="q"/>
            </a:pPr>
            <a:endParaRPr lang="en-US" sz="2000" dirty="0" smtClean="0">
              <a:solidFill>
                <a:srgbClr val="FFFF00"/>
              </a:solidFill>
            </a:endParaRPr>
          </a:p>
          <a:p>
            <a:pPr algn="just">
              <a:buClr>
                <a:schemeClr val="bg1"/>
              </a:buClr>
              <a:buFont typeface="Wingdings" pitchFamily="2" charset="2"/>
              <a:buChar char="q"/>
            </a:pPr>
            <a:r>
              <a:rPr lang="en-US" sz="2000" dirty="0" smtClean="0">
                <a:solidFill>
                  <a:srgbClr val="FFFF00"/>
                </a:solidFill>
              </a:rPr>
              <a:t>It contributes towards good physical environment by arresting deforestation, soil erosion etc.</a:t>
            </a:r>
            <a:endParaRPr lang="en-US" sz="2000"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pPr algn="ctr"/>
            <a:r>
              <a:rPr lang="en-US" sz="4400" b="1" dirty="0" smtClean="0">
                <a:solidFill>
                  <a:schemeClr val="bg1"/>
                </a:solidFill>
              </a:rPr>
              <a:t/>
            </a:r>
            <a:br>
              <a:rPr lang="en-US" sz="4400" b="1" dirty="0" smtClean="0">
                <a:solidFill>
                  <a:schemeClr val="bg1"/>
                </a:solidFill>
              </a:rPr>
            </a:br>
            <a:r>
              <a:rPr lang="en-US" sz="4400" b="1" dirty="0" smtClean="0">
                <a:solidFill>
                  <a:schemeClr val="bg1"/>
                </a:solidFill>
              </a:rPr>
              <a:t/>
            </a:r>
            <a:br>
              <a:rPr lang="en-US" sz="4400" b="1" dirty="0" smtClean="0">
                <a:solidFill>
                  <a:schemeClr val="bg1"/>
                </a:solidFill>
              </a:rPr>
            </a:br>
            <a:r>
              <a:rPr lang="en-US" sz="4400" b="1" dirty="0" smtClean="0">
                <a:solidFill>
                  <a:schemeClr val="bg1"/>
                </a:solidFill>
              </a:rPr>
              <a:t/>
            </a:r>
            <a:br>
              <a:rPr lang="en-US" sz="4400" b="1" dirty="0" smtClean="0">
                <a:solidFill>
                  <a:schemeClr val="bg1"/>
                </a:solidFill>
              </a:rPr>
            </a:br>
            <a:r>
              <a:rPr lang="en-US" b="1" dirty="0" smtClean="0"/>
              <a:t/>
            </a:r>
            <a:br>
              <a:rPr lang="en-US" b="1" dirty="0" smtClean="0"/>
            </a:br>
            <a:r>
              <a:rPr lang="en-US" b="1" dirty="0" smtClean="0">
                <a:solidFill>
                  <a:schemeClr val="bg1"/>
                </a:solidFill>
              </a:rPr>
              <a:t>Dimensions of Human Development</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None/>
            </a:pPr>
            <a:r>
              <a:rPr lang="en-US" sz="2000" b="1" dirty="0" smtClean="0">
                <a:solidFill>
                  <a:srgbClr val="FFFF00"/>
                </a:solidFill>
              </a:rPr>
              <a:t>1. Long and healthy life</a:t>
            </a:r>
          </a:p>
          <a:p>
            <a:pPr>
              <a:buNone/>
            </a:pPr>
            <a:r>
              <a:rPr lang="en-US" sz="2000" dirty="0" smtClean="0">
                <a:solidFill>
                  <a:srgbClr val="FFFF00"/>
                </a:solidFill>
              </a:rPr>
              <a:t>     The long and healthy life dimension is measured by life expectancy at birth. The life expectancy at birth is a statistical measure that an average individual is expected to live based on certain demographic factors such as the year of birth and current age.</a:t>
            </a:r>
          </a:p>
          <a:p>
            <a:endParaRPr lang="en-US" sz="2000" dirty="0" smtClean="0">
              <a:solidFill>
                <a:srgbClr val="FFFF00"/>
              </a:solidFill>
            </a:endParaRPr>
          </a:p>
          <a:p>
            <a:pPr>
              <a:buNone/>
            </a:pPr>
            <a:r>
              <a:rPr lang="en-US" sz="2000" b="1" dirty="0" smtClean="0">
                <a:solidFill>
                  <a:srgbClr val="FFFF00"/>
                </a:solidFill>
              </a:rPr>
              <a:t>2. Education</a:t>
            </a:r>
          </a:p>
          <a:p>
            <a:pPr>
              <a:buNone/>
            </a:pPr>
            <a:r>
              <a:rPr lang="en-US" sz="2000" dirty="0" smtClean="0">
                <a:solidFill>
                  <a:srgbClr val="FFFF00"/>
                </a:solidFill>
              </a:rPr>
              <a:t>     This is a second dimension in the HDI. The indicators of education are the expected years of schooling and the mean years of schooling. According to the UN, the average maximum years of schooling is 18 years, while the mean maximum years of schooling is 15 years.</a:t>
            </a:r>
          </a:p>
          <a:p>
            <a:pPr>
              <a:buNone/>
            </a:pPr>
            <a:endParaRPr lang="en-US" sz="2000" dirty="0" smtClean="0">
              <a:solidFill>
                <a:srgbClr val="FFFF00"/>
              </a:solidFill>
            </a:endParaRPr>
          </a:p>
          <a:p>
            <a:pPr>
              <a:buNone/>
            </a:pPr>
            <a:r>
              <a:rPr lang="en-US" sz="2000" b="1" dirty="0" smtClean="0">
                <a:solidFill>
                  <a:srgbClr val="FFFF00"/>
                </a:solidFill>
              </a:rPr>
              <a:t> 3. Standard of living</a:t>
            </a:r>
          </a:p>
          <a:p>
            <a:pPr>
              <a:buNone/>
            </a:pPr>
            <a:r>
              <a:rPr lang="en-US" sz="2000" dirty="0" smtClean="0">
                <a:solidFill>
                  <a:srgbClr val="FFFF00"/>
                </a:solidFill>
              </a:rPr>
              <a:t>     The standard of living is usually measured by the gross national income (GNI) per capita. The GNI indicates the total domestic and foreign output created by the residents of a certain country.</a:t>
            </a:r>
          </a:p>
          <a:p>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HDI 2001.jpg"/>
          <p:cNvPicPr>
            <a:picLocks noGrp="1" noChangeAspect="1" noChangeArrowheads="1"/>
          </p:cNvPicPr>
          <p:nvPr>
            <p:ph idx="1"/>
          </p:nvPr>
        </p:nvPicPr>
        <p:blipFill>
          <a:blip r:embed="rId2" cstate="print"/>
          <a:srcRect/>
          <a:stretch>
            <a:fillRect/>
          </a:stretch>
        </p:blipFill>
        <p:spPr bwMode="auto">
          <a:xfrm>
            <a:off x="1752600" y="1447800"/>
            <a:ext cx="5257800" cy="5257800"/>
          </a:xfrm>
          <a:prstGeom prst="rect">
            <a:avLst/>
          </a:prstGeom>
          <a:noFill/>
        </p:spPr>
      </p:pic>
      <p:sp>
        <p:nvSpPr>
          <p:cNvPr id="2" name="Title 1"/>
          <p:cNvSpPr>
            <a:spLocks noGrp="1"/>
          </p:cNvSpPr>
          <p:nvPr>
            <p:ph type="title"/>
          </p:nvPr>
        </p:nvSpPr>
        <p:spPr>
          <a:xfrm>
            <a:off x="457200" y="152400"/>
            <a:ext cx="8229600" cy="1066800"/>
          </a:xfrm>
        </p:spPr>
        <p:txBody>
          <a:bodyPr>
            <a:normAutofit/>
          </a:bodyPr>
          <a:lstStyle/>
          <a:p>
            <a:r>
              <a:rPr lang="en-US" sz="2800" b="1" dirty="0" smtClean="0">
                <a:solidFill>
                  <a:srgbClr val="FFFF00"/>
                </a:solidFill>
              </a:rPr>
              <a:t>India ranks 119</a:t>
            </a:r>
            <a:r>
              <a:rPr lang="en-US" sz="2800" b="1" baseline="30000" dirty="0" smtClean="0">
                <a:solidFill>
                  <a:srgbClr val="FFFF00"/>
                </a:solidFill>
              </a:rPr>
              <a:t>th</a:t>
            </a:r>
            <a:r>
              <a:rPr lang="en-US" sz="2800" b="1" dirty="0" smtClean="0">
                <a:solidFill>
                  <a:srgbClr val="FFFF00"/>
                </a:solidFill>
              </a:rPr>
              <a:t> out of 169 countries in human development in the world.</a:t>
            </a:r>
            <a:endParaRPr lang="en-US" sz="2800" b="1"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algn="ctr"/>
            <a:r>
              <a:rPr lang="en-US" b="1" dirty="0" smtClean="0">
                <a:solidFill>
                  <a:srgbClr val="FFFF00"/>
                </a:solidFill>
              </a:rPr>
              <a:t>Indian states with HDI</a:t>
            </a:r>
            <a:endParaRPr lang="en-US" b="1" dirty="0">
              <a:solidFill>
                <a:srgbClr val="FFFF00"/>
              </a:solidFill>
            </a:endParaRPr>
          </a:p>
        </p:txBody>
      </p:sp>
      <p:pic>
        <p:nvPicPr>
          <p:cNvPr id="2050" name="Picture 2" descr="C:\Users\USER\Desktop\Categories as per HDI.jpg"/>
          <p:cNvPicPr>
            <a:picLocks noGrp="1" noChangeAspect="1" noChangeArrowheads="1"/>
          </p:cNvPicPr>
          <p:nvPr>
            <p:ph idx="1"/>
          </p:nvPr>
        </p:nvPicPr>
        <p:blipFill>
          <a:blip r:embed="rId2" cstate="print"/>
          <a:srcRect/>
          <a:stretch>
            <a:fillRect/>
          </a:stretch>
        </p:blipFill>
        <p:spPr bwMode="auto">
          <a:xfrm>
            <a:off x="457200" y="1828800"/>
            <a:ext cx="8229600" cy="4648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pPr algn="ctr"/>
            <a:r>
              <a:rPr lang="en-US" b="1" dirty="0" smtClean="0">
                <a:solidFill>
                  <a:srgbClr val="FFFF00"/>
                </a:solidFill>
              </a:rPr>
              <a:t>World happiness index</a:t>
            </a:r>
            <a:endParaRPr lang="en-US" b="1" dirty="0">
              <a:solidFill>
                <a:srgbClr val="FFFF00"/>
              </a:solidFill>
            </a:endParaRPr>
          </a:p>
        </p:txBody>
      </p:sp>
      <p:sp>
        <p:nvSpPr>
          <p:cNvPr id="3" name="Content Placeholder 2"/>
          <p:cNvSpPr>
            <a:spLocks noGrp="1"/>
          </p:cNvSpPr>
          <p:nvPr>
            <p:ph idx="1"/>
          </p:nvPr>
        </p:nvSpPr>
        <p:spPr>
          <a:xfrm>
            <a:off x="457200" y="1143000"/>
            <a:ext cx="8229600" cy="5181600"/>
          </a:xfrm>
        </p:spPr>
        <p:txBody>
          <a:bodyPr>
            <a:normAutofit/>
          </a:bodyPr>
          <a:lstStyle/>
          <a:p>
            <a:pPr algn="just">
              <a:buClr>
                <a:srgbClr val="FFFF00"/>
              </a:buClr>
              <a:buFont typeface="Wingdings" pitchFamily="2" charset="2"/>
              <a:buChar char="v"/>
            </a:pPr>
            <a:r>
              <a:rPr lang="en-US" sz="1800" b="1" dirty="0" smtClean="0">
                <a:solidFill>
                  <a:schemeClr val="bg1"/>
                </a:solidFill>
              </a:rPr>
              <a:t>World happiness report is a measure of happiness published by United Nations Sustainable Development Solutions Network.</a:t>
            </a:r>
          </a:p>
          <a:p>
            <a:pPr algn="just">
              <a:buClr>
                <a:srgbClr val="FFFF00"/>
              </a:buClr>
              <a:buFont typeface="Wingdings" pitchFamily="2" charset="2"/>
              <a:buChar char="v"/>
            </a:pPr>
            <a:r>
              <a:rPr lang="en-US" sz="1800" b="1" dirty="0" smtClean="0">
                <a:solidFill>
                  <a:schemeClr val="bg1"/>
                </a:solidFill>
              </a:rPr>
              <a:t>Resolution was passes in 2011 by UN general assembly inviting countries to measure the happiness of their people.</a:t>
            </a:r>
          </a:p>
          <a:p>
            <a:pPr algn="just">
              <a:buClr>
                <a:srgbClr val="FFFF00"/>
              </a:buClr>
              <a:buFont typeface="Wingdings" pitchFamily="2" charset="2"/>
              <a:buChar char="v"/>
            </a:pPr>
            <a:r>
              <a:rPr lang="en-US" sz="1800" b="1" dirty="0" smtClean="0">
                <a:solidFill>
                  <a:schemeClr val="bg1"/>
                </a:solidFill>
              </a:rPr>
              <a:t>The first report was released on April 1, 2012 as a foundation text for the meeting.</a:t>
            </a:r>
            <a:endParaRPr lang="en-US" sz="1800" b="1" dirty="0">
              <a:solidFill>
                <a:schemeClr val="bg1"/>
              </a:solidFill>
            </a:endParaRPr>
          </a:p>
        </p:txBody>
      </p:sp>
      <p:pic>
        <p:nvPicPr>
          <p:cNvPr id="4" name="Picture 3" descr="calculation.jpg"/>
          <p:cNvPicPr>
            <a:picLocks noChangeAspect="1"/>
          </p:cNvPicPr>
          <p:nvPr/>
        </p:nvPicPr>
        <p:blipFill>
          <a:blip r:embed="rId2" cstate="print"/>
          <a:stretch>
            <a:fillRect/>
          </a:stretch>
        </p:blipFill>
        <p:spPr>
          <a:xfrm>
            <a:off x="838200" y="3048000"/>
            <a:ext cx="7848600" cy="35814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b="1" dirty="0" smtClean="0">
                <a:solidFill>
                  <a:srgbClr val="FFFF00"/>
                </a:solidFill>
              </a:rPr>
              <a:t>Growth of world’s population</a:t>
            </a:r>
            <a:endParaRPr lang="en-US" b="1" dirty="0">
              <a:solidFill>
                <a:srgbClr val="FFFF00"/>
              </a:solidFill>
            </a:endParaRPr>
          </a:p>
        </p:txBody>
      </p:sp>
      <p:sp>
        <p:nvSpPr>
          <p:cNvPr id="3" name="Content Placeholder 2"/>
          <p:cNvSpPr>
            <a:spLocks noGrp="1"/>
          </p:cNvSpPr>
          <p:nvPr>
            <p:ph idx="1"/>
          </p:nvPr>
        </p:nvSpPr>
        <p:spPr>
          <a:xfrm>
            <a:off x="457200" y="1752600"/>
            <a:ext cx="8229600" cy="4572000"/>
          </a:xfrm>
        </p:spPr>
        <p:txBody>
          <a:bodyPr>
            <a:normAutofit/>
          </a:bodyPr>
          <a:lstStyle/>
          <a:p>
            <a:pPr>
              <a:buFont typeface="Wingdings" pitchFamily="2" charset="2"/>
              <a:buChar char="§"/>
            </a:pPr>
            <a:endParaRPr lang="en-US" sz="2400" dirty="0" smtClean="0">
              <a:solidFill>
                <a:schemeClr val="bg1"/>
              </a:solidFill>
            </a:endParaRPr>
          </a:p>
          <a:p>
            <a:pPr>
              <a:buFont typeface="Wingdings" pitchFamily="2" charset="2"/>
              <a:buChar char="§"/>
            </a:pPr>
            <a:r>
              <a:rPr lang="en-US" sz="2400" dirty="0" smtClean="0">
                <a:solidFill>
                  <a:schemeClr val="bg1"/>
                </a:solidFill>
              </a:rPr>
              <a:t>The population of a country or any other area is the total number of people who live on it.</a:t>
            </a:r>
          </a:p>
          <a:p>
            <a:pPr>
              <a:buFont typeface="Wingdings" pitchFamily="2" charset="2"/>
              <a:buChar char="§"/>
            </a:pPr>
            <a:r>
              <a:rPr lang="en-US" sz="2400" dirty="0" smtClean="0">
                <a:solidFill>
                  <a:schemeClr val="bg1"/>
                </a:solidFill>
              </a:rPr>
              <a:t>It is a driving force in development.</a:t>
            </a:r>
          </a:p>
          <a:p>
            <a:pPr>
              <a:buFont typeface="Wingdings" pitchFamily="2" charset="2"/>
              <a:buChar char="§"/>
            </a:pPr>
            <a:r>
              <a:rPr lang="en-US" sz="2400" dirty="0" smtClean="0">
                <a:solidFill>
                  <a:schemeClr val="bg1"/>
                </a:solidFill>
              </a:rPr>
              <a:t>Greater the number, greater is </a:t>
            </a:r>
            <a:r>
              <a:rPr lang="en-US" sz="2400" smtClean="0">
                <a:solidFill>
                  <a:schemeClr val="bg1"/>
                </a:solidFill>
              </a:rPr>
              <a:t>the </a:t>
            </a:r>
            <a:r>
              <a:rPr lang="en-US" sz="2400" smtClean="0">
                <a:solidFill>
                  <a:schemeClr val="bg1"/>
                </a:solidFill>
              </a:rPr>
              <a:t>utilization </a:t>
            </a:r>
            <a:r>
              <a:rPr lang="en-US" sz="2400" dirty="0" smtClean="0">
                <a:solidFill>
                  <a:schemeClr val="bg1"/>
                </a:solidFill>
              </a:rPr>
              <a:t>of natural resources.</a:t>
            </a:r>
          </a:p>
          <a:p>
            <a:pPr>
              <a:buFont typeface="Wingdings" pitchFamily="2" charset="2"/>
              <a:buChar char="§"/>
            </a:pPr>
            <a:r>
              <a:rPr lang="en-US" sz="2400" dirty="0" smtClean="0">
                <a:solidFill>
                  <a:schemeClr val="bg1"/>
                </a:solidFill>
              </a:rPr>
              <a:t>Efficiency and productivity of people</a:t>
            </a:r>
          </a:p>
          <a:p>
            <a:pPr>
              <a:buFont typeface="Wingdings" pitchFamily="2" charset="2"/>
              <a:buChar char="§"/>
            </a:pPr>
            <a:r>
              <a:rPr lang="en-US" sz="2400" dirty="0" smtClean="0">
                <a:solidFill>
                  <a:schemeClr val="bg1"/>
                </a:solidFill>
              </a:rPr>
              <a:t>Population of the world is increasing at alarming rate in recent years which is known as “Population Explosion”.</a:t>
            </a:r>
          </a:p>
          <a:p>
            <a:endParaRPr lang="en-US" sz="2400" dirty="0" smtClean="0">
              <a:solidFill>
                <a:schemeClr val="bg1"/>
              </a:solidFill>
            </a:endParaRPr>
          </a:p>
          <a:p>
            <a:endParaRPr 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lstStyle/>
          <a:p>
            <a:r>
              <a:rPr lang="en-US" sz="2400" b="1" dirty="0" smtClean="0">
                <a:solidFill>
                  <a:srgbClr val="FFFF00"/>
                </a:solidFill>
              </a:rPr>
              <a:t>1. Experienced well being</a:t>
            </a:r>
          </a:p>
          <a:p>
            <a:pPr algn="just"/>
            <a:r>
              <a:rPr lang="en-US" sz="2000" dirty="0" smtClean="0">
                <a:solidFill>
                  <a:schemeClr val="bg1"/>
                </a:solidFill>
              </a:rPr>
              <a:t>It is to know how well someone’s life is going. It is assessed using a question called the “Ladder of Life” from the Gallup World Poll, where “0” represents the worst possible life and 10 the best possible life.</a:t>
            </a:r>
          </a:p>
          <a:p>
            <a:endParaRPr lang="en-US" sz="2000" dirty="0" smtClean="0">
              <a:solidFill>
                <a:schemeClr val="bg1"/>
              </a:solidFill>
            </a:endParaRPr>
          </a:p>
          <a:p>
            <a:r>
              <a:rPr lang="en-US" sz="2400" b="1" dirty="0" smtClean="0">
                <a:solidFill>
                  <a:srgbClr val="FFFF00"/>
                </a:solidFill>
              </a:rPr>
              <a:t>2. Life  expectancy</a:t>
            </a:r>
          </a:p>
          <a:p>
            <a:pPr>
              <a:buNone/>
            </a:pPr>
            <a:r>
              <a:rPr lang="en-US" sz="2000" b="1" dirty="0" smtClean="0">
                <a:solidFill>
                  <a:schemeClr val="bg1"/>
                </a:solidFill>
              </a:rPr>
              <a:t>     </a:t>
            </a:r>
            <a:r>
              <a:rPr lang="en-US" sz="2000" dirty="0" smtClean="0">
                <a:solidFill>
                  <a:schemeClr val="bg1"/>
                </a:solidFill>
              </a:rPr>
              <a:t>It includes a universally important measure of health- life expectancy.</a:t>
            </a:r>
          </a:p>
          <a:p>
            <a:endParaRPr lang="en-US" dirty="0" smtClean="0">
              <a:solidFill>
                <a:srgbClr val="FFFF00"/>
              </a:solidFill>
            </a:endParaRPr>
          </a:p>
          <a:p>
            <a:r>
              <a:rPr lang="en-US" sz="2400" b="1" dirty="0" smtClean="0">
                <a:solidFill>
                  <a:srgbClr val="FFFF00"/>
                </a:solidFill>
              </a:rPr>
              <a:t>3.Ecological Footprint</a:t>
            </a:r>
          </a:p>
          <a:p>
            <a:pPr>
              <a:buNone/>
            </a:pPr>
            <a:r>
              <a:rPr lang="en-US" sz="2400" b="1" dirty="0" smtClean="0">
                <a:solidFill>
                  <a:srgbClr val="FFFF00"/>
                </a:solidFill>
              </a:rPr>
              <a:t>    </a:t>
            </a:r>
            <a:r>
              <a:rPr lang="en-US" sz="2000" dirty="0" smtClean="0">
                <a:solidFill>
                  <a:schemeClr val="bg1"/>
                </a:solidFill>
              </a:rPr>
              <a:t>A measure of resource consumption. It is a per capita measure of the amount of land required to sustain a country’s consumption patterns, measured in terms of global hectares.</a:t>
            </a:r>
          </a:p>
          <a:p>
            <a:endParaRPr lang="en-US" sz="2400" b="1"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endParaRPr lang="en-US" dirty="0"/>
          </a:p>
        </p:txBody>
      </p:sp>
      <p:pic>
        <p:nvPicPr>
          <p:cNvPr id="4" name="Content Placeholder 3" descr="Denmark.jpg"/>
          <p:cNvPicPr>
            <a:picLocks noGrp="1" noChangeAspect="1"/>
          </p:cNvPicPr>
          <p:nvPr>
            <p:ph idx="1"/>
          </p:nvPr>
        </p:nvPicPr>
        <p:blipFill>
          <a:blip r:embed="rId2" cstate="print"/>
          <a:stretch>
            <a:fillRect/>
          </a:stretch>
        </p:blipFill>
        <p:spPr>
          <a:xfrm>
            <a:off x="381000" y="0"/>
            <a:ext cx="8077200" cy="4416709"/>
          </a:xfrm>
        </p:spPr>
      </p:pic>
      <p:pic>
        <p:nvPicPr>
          <p:cNvPr id="5" name="Picture 4" descr="20201207_084400.jpg"/>
          <p:cNvPicPr>
            <a:picLocks noChangeAspect="1"/>
          </p:cNvPicPr>
          <p:nvPr/>
        </p:nvPicPr>
        <p:blipFill>
          <a:blip r:embed="rId3" cstate="print"/>
          <a:stretch>
            <a:fillRect/>
          </a:stretch>
        </p:blipFill>
        <p:spPr>
          <a:xfrm>
            <a:off x="381000" y="4419600"/>
            <a:ext cx="8077200" cy="2438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smtClean="0">
                <a:solidFill>
                  <a:srgbClr val="FFFF00"/>
                </a:solidFill>
              </a:rPr>
              <a:t>Thoma</a:t>
            </a:r>
            <a:r>
              <a:rPr lang="en-US" b="1" dirty="0" smtClean="0">
                <a:solidFill>
                  <a:srgbClr val="FFFF00"/>
                </a:solidFill>
              </a:rPr>
              <a:t> Robert Malthus principle of overpopulation.</a:t>
            </a:r>
            <a:endParaRPr lang="en-US" b="1" dirty="0">
              <a:solidFill>
                <a:srgbClr val="FFFF00"/>
              </a:solidFill>
            </a:endParaRPr>
          </a:p>
        </p:txBody>
      </p:sp>
      <p:pic>
        <p:nvPicPr>
          <p:cNvPr id="1026" name="Picture 2" descr="C:\Users\USER\Desktop\malthus_graph.jpg"/>
          <p:cNvPicPr>
            <a:picLocks noGrp="1" noChangeAspect="1" noChangeArrowheads="1"/>
          </p:cNvPicPr>
          <p:nvPr>
            <p:ph idx="1"/>
          </p:nvPr>
        </p:nvPicPr>
        <p:blipFill>
          <a:blip r:embed="rId2"/>
          <a:srcRect/>
          <a:stretch>
            <a:fillRect/>
          </a:stretch>
        </p:blipFill>
        <p:spPr bwMode="auto">
          <a:xfrm>
            <a:off x="1524000" y="2209800"/>
            <a:ext cx="6176962" cy="4191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gn="ctr"/>
            <a:r>
              <a:rPr lang="en-US" b="1" dirty="0" smtClean="0">
                <a:solidFill>
                  <a:srgbClr val="FFFF00"/>
                </a:solidFill>
              </a:rPr>
              <a:t>Population density</a:t>
            </a:r>
            <a:endParaRPr lang="en-US" b="1" dirty="0">
              <a:solidFill>
                <a:srgbClr val="FFFF00"/>
              </a:solidFill>
            </a:endParaRPr>
          </a:p>
        </p:txBody>
      </p:sp>
      <p:sp>
        <p:nvSpPr>
          <p:cNvPr id="3" name="Content Placeholder 2"/>
          <p:cNvSpPr>
            <a:spLocks noGrp="1"/>
          </p:cNvSpPr>
          <p:nvPr>
            <p:ph idx="1"/>
          </p:nvPr>
        </p:nvSpPr>
        <p:spPr>
          <a:xfrm>
            <a:off x="457200" y="1524000"/>
            <a:ext cx="8229600" cy="4800600"/>
          </a:xfrm>
        </p:spPr>
        <p:txBody>
          <a:bodyPr>
            <a:normAutofit/>
          </a:bodyPr>
          <a:lstStyle/>
          <a:p>
            <a:pPr algn="just">
              <a:buFont typeface="Wingdings" pitchFamily="2" charset="2"/>
              <a:buChar char="§"/>
            </a:pPr>
            <a:r>
              <a:rPr lang="en-US" sz="2000" b="1" dirty="0" smtClean="0">
                <a:solidFill>
                  <a:schemeClr val="bg1"/>
                </a:solidFill>
                <a:latin typeface="Times New Roman" pitchFamily="18" charset="0"/>
                <a:cs typeface="Times New Roman" pitchFamily="18" charset="0"/>
              </a:rPr>
              <a:t>Population density is a measurement of the number of people in an area. It is an average number.  It is calculated by dividing the total  number of human population by area. It is also shown  as the number of persons per square kilometer or mile.</a:t>
            </a:r>
          </a:p>
          <a:p>
            <a:pPr>
              <a:buNone/>
            </a:pPr>
            <a:r>
              <a:rPr lang="en-US" sz="1800" b="1" dirty="0" smtClean="0">
                <a:solidFill>
                  <a:srgbClr val="7030A0"/>
                </a:solidFill>
                <a:latin typeface="Times New Roman" pitchFamily="18" charset="0"/>
                <a:cs typeface="Times New Roman" pitchFamily="18" charset="0"/>
              </a:rPr>
              <a:t>     </a:t>
            </a:r>
          </a:p>
          <a:p>
            <a:pPr>
              <a:buNone/>
            </a:pPr>
            <a:r>
              <a:rPr lang="en-US" sz="1800" b="1" dirty="0" smtClean="0">
                <a:solidFill>
                  <a:srgbClr val="7030A0"/>
                </a:solidFill>
                <a:latin typeface="Times New Roman" pitchFamily="18" charset="0"/>
                <a:cs typeface="Times New Roman" pitchFamily="18" charset="0"/>
              </a:rPr>
              <a:t>     </a:t>
            </a:r>
            <a:r>
              <a:rPr lang="en-US" sz="2400" b="1" dirty="0" smtClean="0">
                <a:solidFill>
                  <a:srgbClr val="7030A0"/>
                </a:solidFill>
                <a:latin typeface="Times New Roman" pitchFamily="18" charset="0"/>
                <a:cs typeface="Times New Roman" pitchFamily="18" charset="0"/>
              </a:rPr>
              <a:t>Factors affecting population density</a:t>
            </a:r>
          </a:p>
          <a:p>
            <a:pPr>
              <a:buNone/>
            </a:pPr>
            <a:endParaRPr lang="en-US" sz="1800" b="1" dirty="0" smtClean="0">
              <a:solidFill>
                <a:srgbClr val="7030A0"/>
              </a:solidFill>
              <a:latin typeface="Times New Roman" pitchFamily="18" charset="0"/>
              <a:cs typeface="Times New Roman" pitchFamily="18" charset="0"/>
            </a:endParaRPr>
          </a:p>
          <a:p>
            <a:pPr>
              <a:buFont typeface="Wingdings" pitchFamily="2" charset="2"/>
              <a:buChar char="§"/>
            </a:pPr>
            <a:r>
              <a:rPr lang="en-US" sz="2400" b="1" dirty="0" smtClean="0">
                <a:solidFill>
                  <a:schemeClr val="bg1"/>
                </a:solidFill>
                <a:latin typeface="Times New Roman" pitchFamily="18" charset="0"/>
                <a:cs typeface="Times New Roman" pitchFamily="18" charset="0"/>
              </a:rPr>
              <a:t>Landform</a:t>
            </a:r>
          </a:p>
          <a:p>
            <a:pPr>
              <a:buFont typeface="Wingdings" pitchFamily="2" charset="2"/>
              <a:buChar char="§"/>
            </a:pPr>
            <a:r>
              <a:rPr lang="en-US" sz="2400" b="1" dirty="0" smtClean="0">
                <a:solidFill>
                  <a:schemeClr val="bg1"/>
                </a:solidFill>
                <a:latin typeface="Times New Roman" pitchFamily="18" charset="0"/>
                <a:cs typeface="Times New Roman" pitchFamily="18" charset="0"/>
              </a:rPr>
              <a:t>Natural resources</a:t>
            </a:r>
          </a:p>
          <a:p>
            <a:pPr>
              <a:buFont typeface="Wingdings" pitchFamily="2" charset="2"/>
              <a:buChar char="§"/>
            </a:pPr>
            <a:r>
              <a:rPr lang="en-US" sz="2400" b="1" dirty="0" smtClean="0">
                <a:solidFill>
                  <a:schemeClr val="bg1"/>
                </a:solidFill>
                <a:latin typeface="Times New Roman" pitchFamily="18" charset="0"/>
                <a:cs typeface="Times New Roman" pitchFamily="18" charset="0"/>
              </a:rPr>
              <a:t>Climate</a:t>
            </a:r>
          </a:p>
          <a:p>
            <a:pPr>
              <a:buFont typeface="Wingdings" pitchFamily="2" charset="2"/>
              <a:buChar char="§"/>
            </a:pPr>
            <a:endParaRPr lang="en-US" sz="1800" b="1" dirty="0" smtClean="0">
              <a:solidFill>
                <a:srgbClr val="7030A0"/>
              </a:solidFill>
              <a:latin typeface="Times New Roman" pitchFamily="18" charset="0"/>
              <a:cs typeface="Times New Roman" pitchFamily="18" charset="0"/>
            </a:endParaRPr>
          </a:p>
          <a:p>
            <a:pPr>
              <a:buFont typeface="Wingdings" pitchFamily="2" charset="2"/>
              <a:buChar char="§"/>
            </a:pPr>
            <a:endParaRPr lang="en-US" sz="1800" b="1" dirty="0" smtClean="0">
              <a:solidFill>
                <a:schemeClr val="bg1"/>
              </a:solidFill>
              <a:latin typeface="Times New Roman" pitchFamily="18" charset="0"/>
              <a:cs typeface="Times New Roman" pitchFamily="18" charset="0"/>
            </a:endParaRPr>
          </a:p>
          <a:p>
            <a:pPr>
              <a:buFont typeface="Wingdings" pitchFamily="2" charset="2"/>
              <a:buChar char="§"/>
            </a:pPr>
            <a:endParaRPr lang="en-US" sz="20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algn="ctr"/>
            <a:r>
              <a:rPr lang="en-US" b="1" dirty="0" smtClean="0">
                <a:solidFill>
                  <a:srgbClr val="FFFF00"/>
                </a:solidFill>
              </a:rPr>
              <a:t>Density areas</a:t>
            </a:r>
            <a:endParaRPr lang="en-US" b="1" dirty="0">
              <a:solidFill>
                <a:srgbClr val="FFFF00"/>
              </a:solidFill>
            </a:endParaRPr>
          </a:p>
        </p:txBody>
      </p:sp>
      <p:sp>
        <p:nvSpPr>
          <p:cNvPr id="3" name="Content Placeholder 2"/>
          <p:cNvSpPr>
            <a:spLocks noGrp="1"/>
          </p:cNvSpPr>
          <p:nvPr>
            <p:ph idx="1"/>
          </p:nvPr>
        </p:nvSpPr>
        <p:spPr>
          <a:xfrm>
            <a:off x="457200" y="1676400"/>
            <a:ext cx="8229600" cy="4648200"/>
          </a:xfrm>
        </p:spPr>
        <p:txBody>
          <a:bodyPr>
            <a:normAutofit/>
          </a:bodyPr>
          <a:lstStyle/>
          <a:p>
            <a:pPr>
              <a:buFont typeface="Wingdings" pitchFamily="2" charset="2"/>
              <a:buChar char="§"/>
            </a:pPr>
            <a:r>
              <a:rPr lang="en-US" sz="2000" b="1" dirty="0" smtClean="0">
                <a:solidFill>
                  <a:schemeClr val="bg1"/>
                </a:solidFill>
              </a:rPr>
              <a:t>1. Thinly or Sparsely populated areas: (Less than 10 persons per sq. km) </a:t>
            </a:r>
          </a:p>
          <a:p>
            <a:pPr>
              <a:buFont typeface="Wingdings" pitchFamily="2" charset="2"/>
              <a:buChar char="§"/>
            </a:pPr>
            <a:endParaRPr lang="en-US" sz="2000" b="1" dirty="0" smtClean="0">
              <a:solidFill>
                <a:schemeClr val="bg1"/>
              </a:solidFill>
            </a:endParaRPr>
          </a:p>
          <a:p>
            <a:pPr>
              <a:buFont typeface="Wingdings" pitchFamily="2" charset="2"/>
              <a:buChar char="§"/>
            </a:pPr>
            <a:r>
              <a:rPr lang="en-US" sz="2000" b="1" dirty="0" smtClean="0">
                <a:solidFill>
                  <a:schemeClr val="bg1"/>
                </a:solidFill>
              </a:rPr>
              <a:t>A) Tropical deserts=  Scanty rainfall. Scarcity of water.</a:t>
            </a:r>
          </a:p>
          <a:p>
            <a:pPr>
              <a:buNone/>
            </a:pPr>
            <a:r>
              <a:rPr lang="en-US" sz="1800" b="1" dirty="0" smtClean="0">
                <a:solidFill>
                  <a:srgbClr val="FFFF00"/>
                </a:solidFill>
              </a:rPr>
              <a:t>      Sahara of North Africa, California  and Arizona of North America, Atacama of South America, Kalahari of South Africa, The great Australian Desert, </a:t>
            </a:r>
            <a:r>
              <a:rPr lang="en-US" sz="1800" b="1" dirty="0" err="1" smtClean="0">
                <a:solidFill>
                  <a:srgbClr val="FFFF00"/>
                </a:solidFill>
              </a:rPr>
              <a:t>Thar</a:t>
            </a:r>
            <a:r>
              <a:rPr lang="en-US" sz="1800" b="1" dirty="0" smtClean="0">
                <a:solidFill>
                  <a:srgbClr val="FFFF00"/>
                </a:solidFill>
              </a:rPr>
              <a:t> desert of India. Saudi Arabian desert.</a:t>
            </a:r>
          </a:p>
          <a:p>
            <a:pPr>
              <a:buNone/>
            </a:pPr>
            <a:endParaRPr lang="en-US" sz="1800" b="1" dirty="0" smtClean="0">
              <a:solidFill>
                <a:srgbClr val="FFFF00"/>
              </a:solidFill>
            </a:endParaRPr>
          </a:p>
          <a:p>
            <a:pPr>
              <a:buFont typeface="Wingdings" pitchFamily="2" charset="2"/>
              <a:buChar char="§"/>
            </a:pPr>
            <a:r>
              <a:rPr lang="en-US" sz="2000" b="1" dirty="0" smtClean="0">
                <a:solidFill>
                  <a:schemeClr val="bg1"/>
                </a:solidFill>
              </a:rPr>
              <a:t>B) Cold deserts=  Very low temperature</a:t>
            </a:r>
          </a:p>
          <a:p>
            <a:pPr>
              <a:buNone/>
            </a:pPr>
            <a:r>
              <a:rPr lang="en-US" sz="1800" b="1" dirty="0" smtClean="0">
                <a:solidFill>
                  <a:srgbClr val="FFFF00"/>
                </a:solidFill>
              </a:rPr>
              <a:t>      North Canada, Alaska, Greenland, Europe, Siberia, Antarctica.</a:t>
            </a:r>
          </a:p>
          <a:p>
            <a:pPr>
              <a:buNone/>
            </a:pPr>
            <a:endParaRPr lang="en-US" sz="2000" b="1"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410200"/>
          </a:xfrm>
        </p:spPr>
        <p:txBody>
          <a:bodyPr>
            <a:normAutofit/>
          </a:bodyPr>
          <a:lstStyle/>
          <a:p>
            <a:pPr>
              <a:buFont typeface="Wingdings" pitchFamily="2" charset="2"/>
              <a:buChar char="§"/>
            </a:pPr>
            <a:r>
              <a:rPr lang="en-US" sz="2000" b="1" dirty="0" smtClean="0">
                <a:solidFill>
                  <a:schemeClr val="bg1"/>
                </a:solidFill>
              </a:rPr>
              <a:t>C) Hot and humid climate= Very high temperature and high rainfall. Climate is unhygienic.</a:t>
            </a:r>
          </a:p>
          <a:p>
            <a:pPr>
              <a:buNone/>
            </a:pPr>
            <a:r>
              <a:rPr lang="en-US" sz="2000" b="1" dirty="0" smtClean="0">
                <a:solidFill>
                  <a:schemeClr val="bg1"/>
                </a:solidFill>
              </a:rPr>
              <a:t>     </a:t>
            </a:r>
            <a:r>
              <a:rPr lang="en-US" sz="1800" b="1" dirty="0" smtClean="0">
                <a:solidFill>
                  <a:srgbClr val="FFFF00"/>
                </a:solidFill>
              </a:rPr>
              <a:t> Amazon basin of South America and Congo basin of Africa, Borneo, New Guinea.</a:t>
            </a:r>
          </a:p>
          <a:p>
            <a:endParaRPr lang="en-US" sz="2000" b="1" dirty="0" smtClean="0">
              <a:solidFill>
                <a:schemeClr val="bg1"/>
              </a:solidFill>
            </a:endParaRPr>
          </a:p>
          <a:p>
            <a:r>
              <a:rPr lang="en-US" sz="2000" b="1" dirty="0" smtClean="0">
                <a:solidFill>
                  <a:schemeClr val="bg1"/>
                </a:solidFill>
              </a:rPr>
              <a:t>D) Mountain areas=  Snow cover, poor soil</a:t>
            </a:r>
          </a:p>
          <a:p>
            <a:r>
              <a:rPr lang="en-US" sz="1800" b="1" dirty="0" smtClean="0">
                <a:solidFill>
                  <a:srgbClr val="FFFF00"/>
                </a:solidFill>
              </a:rPr>
              <a:t>Rocky mountain of North America, Andes mountain of South America, Himalayas, Plateau of Tibet in Asia, Alps  mountain</a:t>
            </a:r>
          </a:p>
          <a:p>
            <a:endParaRPr lang="en-US" sz="1800" b="1" dirty="0" smtClean="0">
              <a:solidFill>
                <a:schemeClr val="bg1"/>
              </a:solidFill>
            </a:endParaRPr>
          </a:p>
          <a:p>
            <a:r>
              <a:rPr lang="en-US" sz="2000" b="1" dirty="0" smtClean="0">
                <a:solidFill>
                  <a:schemeClr val="bg1"/>
                </a:solidFill>
              </a:rPr>
              <a:t>2 Moderately populated areas (10-200 persons per sq. km.)</a:t>
            </a:r>
          </a:p>
          <a:p>
            <a:pPr>
              <a:buNone/>
            </a:pPr>
            <a:r>
              <a:rPr lang="en-US" sz="2000" b="1" dirty="0" smtClean="0">
                <a:solidFill>
                  <a:schemeClr val="bg1"/>
                </a:solidFill>
              </a:rPr>
              <a:t>     </a:t>
            </a:r>
            <a:r>
              <a:rPr lang="en-US" sz="1800" b="1" dirty="0" smtClean="0">
                <a:solidFill>
                  <a:srgbClr val="FFFF00"/>
                </a:solidFill>
              </a:rPr>
              <a:t>Asia, Europe, Eastern parts of U.S.A. ,</a:t>
            </a:r>
          </a:p>
          <a:p>
            <a:pPr>
              <a:buNone/>
            </a:pPr>
            <a:r>
              <a:rPr lang="en-US" sz="1800" b="1" dirty="0" smtClean="0">
                <a:solidFill>
                  <a:srgbClr val="FFFF00"/>
                </a:solidFill>
              </a:rPr>
              <a:t>      Tropical western Africa,  Eastern Europe, Central China , Deccan        plateau of India.</a:t>
            </a:r>
          </a:p>
          <a:p>
            <a:pPr>
              <a:buNone/>
            </a:pPr>
            <a:r>
              <a:rPr lang="en-US" sz="1800" b="1" dirty="0" smtClean="0">
                <a:solidFill>
                  <a:srgbClr val="FFFF00"/>
                </a:solidFill>
              </a:rPr>
              <a:t>      People  are dependent on seasonal agriculture.</a:t>
            </a:r>
          </a:p>
          <a:p>
            <a:pPr>
              <a:buNone/>
            </a:pPr>
            <a:endParaRPr lang="en-US" sz="1800" b="1" dirty="0" smtClean="0">
              <a:solidFill>
                <a:srgbClr val="FFFF00"/>
              </a:solidFill>
            </a:endParaRPr>
          </a:p>
          <a:p>
            <a:endParaRPr lang="en-US" sz="20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57800"/>
          </a:xfrm>
        </p:spPr>
        <p:txBody>
          <a:bodyPr>
            <a:normAutofit/>
          </a:bodyPr>
          <a:lstStyle/>
          <a:p>
            <a:r>
              <a:rPr lang="en-US" sz="2000" b="1" dirty="0" smtClean="0">
                <a:solidFill>
                  <a:schemeClr val="bg1"/>
                </a:solidFill>
              </a:rPr>
              <a:t>3. Densely populated </a:t>
            </a:r>
            <a:r>
              <a:rPr lang="en-US" sz="2000" b="1" smtClean="0">
                <a:solidFill>
                  <a:schemeClr val="bg1"/>
                </a:solidFill>
              </a:rPr>
              <a:t>areas (200 </a:t>
            </a:r>
            <a:r>
              <a:rPr lang="en-US" sz="2000" b="1" dirty="0" smtClean="0">
                <a:solidFill>
                  <a:schemeClr val="bg1"/>
                </a:solidFill>
              </a:rPr>
              <a:t>persons per sq. km.)</a:t>
            </a:r>
          </a:p>
          <a:p>
            <a:r>
              <a:rPr lang="en-US" sz="2000" b="1" dirty="0" smtClean="0">
                <a:solidFill>
                  <a:schemeClr val="bg1"/>
                </a:solidFill>
              </a:rPr>
              <a:t> </a:t>
            </a:r>
            <a:r>
              <a:rPr lang="en-US" sz="1800" b="1" dirty="0" smtClean="0">
                <a:solidFill>
                  <a:srgbClr val="FFFF00"/>
                </a:solidFill>
              </a:rPr>
              <a:t>Climatic conditions are favorable for high production of foodstuff or raw material or where commercial activities are developed.</a:t>
            </a:r>
          </a:p>
          <a:p>
            <a:pPr>
              <a:buClr>
                <a:schemeClr val="bg1"/>
              </a:buClr>
              <a:buFont typeface="Wingdings" pitchFamily="2" charset="2"/>
              <a:buChar char="v"/>
            </a:pPr>
            <a:r>
              <a:rPr lang="en-US" sz="1800" b="1" dirty="0" smtClean="0">
                <a:solidFill>
                  <a:srgbClr val="FFFF00"/>
                </a:solidFill>
              </a:rPr>
              <a:t>South Asia= India, Pakistan, Bangladesh, Sri Lanka</a:t>
            </a:r>
          </a:p>
          <a:p>
            <a:pPr>
              <a:buClr>
                <a:schemeClr val="bg1"/>
              </a:buClr>
              <a:buFont typeface="Wingdings" pitchFamily="2" charset="2"/>
              <a:buChar char="v"/>
            </a:pPr>
            <a:r>
              <a:rPr lang="en-US" sz="1800" b="1" dirty="0" smtClean="0">
                <a:solidFill>
                  <a:srgbClr val="FFFF00"/>
                </a:solidFill>
              </a:rPr>
              <a:t>East and South east Asia=  China, Japan, North Korea, South Korea</a:t>
            </a:r>
          </a:p>
          <a:p>
            <a:pPr>
              <a:buClr>
                <a:schemeClr val="bg1"/>
              </a:buClr>
              <a:buFont typeface="Wingdings" pitchFamily="2" charset="2"/>
              <a:buChar char="v"/>
            </a:pPr>
            <a:r>
              <a:rPr lang="en-US" sz="1800" b="1" dirty="0" smtClean="0">
                <a:solidFill>
                  <a:srgbClr val="FFFF00"/>
                </a:solidFill>
              </a:rPr>
              <a:t>North western Europe= Denmark, Holland, France, Spain</a:t>
            </a:r>
          </a:p>
          <a:p>
            <a:pPr>
              <a:buClr>
                <a:schemeClr val="bg1"/>
              </a:buClr>
              <a:buFont typeface="Wingdings" pitchFamily="2" charset="2"/>
              <a:buChar char="v"/>
            </a:pPr>
            <a:r>
              <a:rPr lang="en-US" sz="1800" b="1" dirty="0" smtClean="0">
                <a:solidFill>
                  <a:srgbClr val="FFFF00"/>
                </a:solidFill>
              </a:rPr>
              <a:t>North eastern part of USA and south eastern part of Canada.</a:t>
            </a:r>
          </a:p>
          <a:p>
            <a:pPr>
              <a:buClr>
                <a:schemeClr val="bg1"/>
              </a:buClr>
              <a:buNone/>
            </a:pPr>
            <a:endParaRPr lang="en-US" sz="1800" b="1" dirty="0" smtClean="0">
              <a:solidFill>
                <a:srgbClr val="FFFF00"/>
              </a:solidFill>
            </a:endParaRPr>
          </a:p>
          <a:p>
            <a:pPr>
              <a:buClr>
                <a:schemeClr val="bg1"/>
              </a:buClr>
              <a:buNone/>
            </a:pPr>
            <a:r>
              <a:rPr lang="en-US" sz="1800" b="1" dirty="0" smtClean="0">
                <a:solidFill>
                  <a:srgbClr val="FFFF00"/>
                </a:solidFill>
              </a:rPr>
              <a:t>      Rich mineral wealth, abundant supply of power.</a:t>
            </a:r>
          </a:p>
          <a:p>
            <a:endParaRPr lang="en-US" sz="20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pPr algn="ctr"/>
            <a:r>
              <a:rPr lang="en-US" sz="3200" b="1" dirty="0" smtClean="0">
                <a:solidFill>
                  <a:schemeClr val="bg1"/>
                </a:solidFill>
              </a:rPr>
              <a:t>Demographic transition model</a:t>
            </a:r>
            <a:endParaRPr lang="en-US" sz="3200" b="1" dirty="0">
              <a:solidFill>
                <a:schemeClr val="bg1"/>
              </a:solidFill>
            </a:endParaRPr>
          </a:p>
        </p:txBody>
      </p:sp>
      <p:sp>
        <p:nvSpPr>
          <p:cNvPr id="3" name="Content Placeholder 2"/>
          <p:cNvSpPr>
            <a:spLocks noGrp="1"/>
          </p:cNvSpPr>
          <p:nvPr>
            <p:ph idx="1"/>
          </p:nvPr>
        </p:nvSpPr>
        <p:spPr/>
        <p:txBody>
          <a:bodyPr/>
          <a:lstStyle/>
          <a:p>
            <a:endParaRPr lang="en-US" dirty="0"/>
          </a:p>
        </p:txBody>
      </p:sp>
      <p:pic>
        <p:nvPicPr>
          <p:cNvPr id="2050" name="Picture 2" descr="C:\Users\USER\Desktop\dtm.jpg"/>
          <p:cNvPicPr>
            <a:picLocks noChangeAspect="1" noChangeArrowheads="1"/>
          </p:cNvPicPr>
          <p:nvPr/>
        </p:nvPicPr>
        <p:blipFill>
          <a:blip r:embed="rId2"/>
          <a:srcRect/>
          <a:stretch>
            <a:fillRect/>
          </a:stretch>
        </p:blipFill>
        <p:spPr bwMode="auto">
          <a:xfrm>
            <a:off x="381000" y="1219200"/>
            <a:ext cx="8545985" cy="533399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pPr algn="ctr"/>
            <a:r>
              <a:rPr lang="en-US" sz="3200" b="1" dirty="0" smtClean="0">
                <a:solidFill>
                  <a:schemeClr val="bg1"/>
                </a:solidFill>
              </a:rPr>
              <a:t>Effects of population growth</a:t>
            </a:r>
            <a:endParaRPr lang="en-US" sz="3200" b="1" dirty="0">
              <a:solidFill>
                <a:schemeClr val="bg1"/>
              </a:solidFill>
            </a:endParaRPr>
          </a:p>
        </p:txBody>
      </p:sp>
      <p:sp>
        <p:nvSpPr>
          <p:cNvPr id="3" name="Content Placeholder 2"/>
          <p:cNvSpPr>
            <a:spLocks noGrp="1"/>
          </p:cNvSpPr>
          <p:nvPr>
            <p:ph idx="1"/>
          </p:nvPr>
        </p:nvSpPr>
        <p:spPr>
          <a:xfrm>
            <a:off x="457200" y="1600200"/>
            <a:ext cx="8229600" cy="4724400"/>
          </a:xfrm>
        </p:spPr>
        <p:txBody>
          <a:bodyPr>
            <a:normAutofit/>
          </a:bodyPr>
          <a:lstStyle/>
          <a:p>
            <a:pPr>
              <a:buClr>
                <a:srgbClr val="FFFF00"/>
              </a:buClr>
              <a:buFont typeface="Wingdings" pitchFamily="2" charset="2"/>
              <a:buChar char="Ø"/>
            </a:pPr>
            <a:r>
              <a:rPr lang="en-US" sz="2400" b="1" dirty="0" smtClean="0">
                <a:solidFill>
                  <a:srgbClr val="FFFF00"/>
                </a:solidFill>
              </a:rPr>
              <a:t>Degradation of environment</a:t>
            </a:r>
          </a:p>
          <a:p>
            <a:pPr>
              <a:buClr>
                <a:srgbClr val="FFFF00"/>
              </a:buClr>
              <a:buFont typeface="Wingdings" pitchFamily="2" charset="2"/>
              <a:buChar char="Ø"/>
            </a:pPr>
            <a:endParaRPr lang="en-US" sz="2400" b="1" dirty="0" smtClean="0">
              <a:solidFill>
                <a:srgbClr val="FFFF00"/>
              </a:solidFill>
            </a:endParaRPr>
          </a:p>
          <a:p>
            <a:pPr>
              <a:buClr>
                <a:srgbClr val="FFFF00"/>
              </a:buClr>
              <a:buFont typeface="Wingdings" pitchFamily="2" charset="2"/>
              <a:buChar char="Ø"/>
            </a:pPr>
            <a:r>
              <a:rPr lang="en-US" sz="2400" b="1" dirty="0" smtClean="0">
                <a:solidFill>
                  <a:srgbClr val="FFFF00"/>
                </a:solidFill>
              </a:rPr>
              <a:t>Conflicts and wars</a:t>
            </a:r>
          </a:p>
          <a:p>
            <a:pPr>
              <a:buClr>
                <a:srgbClr val="FFFF00"/>
              </a:buClr>
              <a:buFont typeface="Wingdings" pitchFamily="2" charset="2"/>
              <a:buChar char="Ø"/>
            </a:pPr>
            <a:endParaRPr lang="en-US" sz="2400" b="1" dirty="0" smtClean="0">
              <a:solidFill>
                <a:srgbClr val="FFFF00"/>
              </a:solidFill>
            </a:endParaRPr>
          </a:p>
          <a:p>
            <a:pPr>
              <a:buClr>
                <a:srgbClr val="FFFF00"/>
              </a:buClr>
              <a:buFont typeface="Wingdings" pitchFamily="2" charset="2"/>
              <a:buChar char="Ø"/>
            </a:pPr>
            <a:r>
              <a:rPr lang="en-US" sz="2400" b="1" dirty="0" smtClean="0">
                <a:solidFill>
                  <a:srgbClr val="FFFF00"/>
                </a:solidFill>
              </a:rPr>
              <a:t>Rise in unemployment</a:t>
            </a:r>
          </a:p>
          <a:p>
            <a:pPr>
              <a:buClr>
                <a:srgbClr val="FFFF00"/>
              </a:buClr>
              <a:buFont typeface="Wingdings" pitchFamily="2" charset="2"/>
              <a:buChar char="Ø"/>
            </a:pPr>
            <a:endParaRPr lang="en-US" sz="2400" b="1" dirty="0" smtClean="0">
              <a:solidFill>
                <a:srgbClr val="FFFF00"/>
              </a:solidFill>
            </a:endParaRPr>
          </a:p>
          <a:p>
            <a:pPr>
              <a:buClr>
                <a:srgbClr val="FFFF00"/>
              </a:buClr>
              <a:buFont typeface="Wingdings" pitchFamily="2" charset="2"/>
              <a:buChar char="Ø"/>
            </a:pPr>
            <a:r>
              <a:rPr lang="en-US" sz="2400" b="1" dirty="0" smtClean="0">
                <a:solidFill>
                  <a:srgbClr val="FFFF00"/>
                </a:solidFill>
              </a:rPr>
              <a:t>High cost of living</a:t>
            </a:r>
          </a:p>
          <a:p>
            <a:pPr>
              <a:buClr>
                <a:srgbClr val="FFFF00"/>
              </a:buClr>
              <a:buFont typeface="Wingdings" pitchFamily="2" charset="2"/>
              <a:buChar char="Ø"/>
            </a:pPr>
            <a:endParaRPr lang="en-US" sz="1800" b="1" dirty="0" smtClean="0">
              <a:solidFill>
                <a:srgbClr val="FFFF00"/>
              </a:solidFill>
            </a:endParaRPr>
          </a:p>
          <a:p>
            <a:pPr>
              <a:buClr>
                <a:srgbClr val="FFFF00"/>
              </a:buClr>
              <a:buFont typeface="Wingdings" pitchFamily="2" charset="2"/>
              <a:buChar char="Ø"/>
            </a:pPr>
            <a:endParaRPr lang="en-US" sz="1800" b="1" dirty="0">
              <a:solidFill>
                <a:srgbClr val="FFFF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737</TotalTime>
  <Words>996</Words>
  <Application>Microsoft Office PowerPoint</Application>
  <PresentationFormat>On-screen Show (4:3)</PresentationFormat>
  <Paragraphs>136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Population and Emerging issues of Development</vt:lpstr>
      <vt:lpstr>Growth of world’s population</vt:lpstr>
      <vt:lpstr>Thoma Robert Malthus principle of overpopulation.</vt:lpstr>
      <vt:lpstr>Population density</vt:lpstr>
      <vt:lpstr>Density areas</vt:lpstr>
      <vt:lpstr>Slide 6</vt:lpstr>
      <vt:lpstr>Slide 7</vt:lpstr>
      <vt:lpstr>Demographic transition model</vt:lpstr>
      <vt:lpstr>Effects of population growth</vt:lpstr>
      <vt:lpstr>Causes of population explosion</vt:lpstr>
      <vt:lpstr>Effects of population explosion</vt:lpstr>
      <vt:lpstr>Measures taken to control population growth</vt:lpstr>
      <vt:lpstr>  Human population and Environment</vt:lpstr>
      <vt:lpstr>Environment and Human Health</vt:lpstr>
      <vt:lpstr>Human Development Index</vt:lpstr>
      <vt:lpstr>    Dimensions of Human Development</vt:lpstr>
      <vt:lpstr>India ranks 119th out of 169 countries in human development in the world.</vt:lpstr>
      <vt:lpstr>Indian states with HDI</vt:lpstr>
      <vt:lpstr>World happiness index</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and Emerging issues of Developoment</dc:title>
  <dc:creator>USER</dc:creator>
  <cp:lastModifiedBy>USER</cp:lastModifiedBy>
  <cp:revision>132</cp:revision>
  <dcterms:created xsi:type="dcterms:W3CDTF">2020-12-04T06:08:10Z</dcterms:created>
  <dcterms:modified xsi:type="dcterms:W3CDTF">2020-12-09T14:32:42Z</dcterms:modified>
</cp:coreProperties>
</file>